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8"/>
  </p:notesMasterIdLst>
  <p:sldIdLst>
    <p:sldId id="257" r:id="rId2"/>
    <p:sldId id="256" r:id="rId3"/>
    <p:sldId id="260" r:id="rId4"/>
    <p:sldId id="258" r:id="rId5"/>
    <p:sldId id="259" r:id="rId6"/>
    <p:sldId id="261" r:id="rId7"/>
  </p:sldIdLst>
  <p:sldSz cx="9906000" cy="6858000" type="A4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FF"/>
    <a:srgbClr val="D0CECE"/>
    <a:srgbClr val="840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98" autoAdjust="0"/>
  </p:normalViewPr>
  <p:slideViewPr>
    <p:cSldViewPr snapToGrid="0" snapToObjects="1">
      <p:cViewPr varScale="1">
        <p:scale>
          <a:sx n="51" d="100"/>
          <a:sy n="51" d="100"/>
        </p:scale>
        <p:origin x="1262" y="43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F81EF-9245-4770-A39B-B2B0F3B0AC13}" type="datetimeFigureOut">
              <a:rPr lang="da-DK" smtClean="0"/>
              <a:t>27-05-2020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940050" y="876300"/>
            <a:ext cx="34163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A0391-4DF4-48BA-B697-D545DF720F5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3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A0391-4DF4-48BA-B697-D545DF720F58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497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121D-F589-924E-8B49-9091707AD299}" type="datetimeFigureOut">
              <a:rPr lang="da-DK" smtClean="0"/>
              <a:t>27-05-2020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43C1-5694-5447-B0D2-7FE169F918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011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121D-F589-924E-8B49-9091707AD299}" type="datetimeFigureOut">
              <a:rPr lang="da-DK" smtClean="0"/>
              <a:t>27-05-2020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43C1-5694-5447-B0D2-7FE169F918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502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121D-F589-924E-8B49-9091707AD299}" type="datetimeFigureOut">
              <a:rPr lang="da-DK" smtClean="0"/>
              <a:t>27-05-2020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43C1-5694-5447-B0D2-7FE169F918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267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121D-F589-924E-8B49-9091707AD299}" type="datetimeFigureOut">
              <a:rPr lang="da-DK" smtClean="0"/>
              <a:t>27-05-2020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43C1-5694-5447-B0D2-7FE169F918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9014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121D-F589-924E-8B49-9091707AD299}" type="datetimeFigureOut">
              <a:rPr lang="da-DK" smtClean="0"/>
              <a:t>27-05-2020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43C1-5694-5447-B0D2-7FE169F918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075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121D-F589-924E-8B49-9091707AD299}" type="datetimeFigureOut">
              <a:rPr lang="da-DK" smtClean="0"/>
              <a:t>27-05-2020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43C1-5694-5447-B0D2-7FE169F918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274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121D-F589-924E-8B49-9091707AD299}" type="datetimeFigureOut">
              <a:rPr lang="da-DK" smtClean="0"/>
              <a:t>27-05-2020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43C1-5694-5447-B0D2-7FE169F918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137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121D-F589-924E-8B49-9091707AD299}" type="datetimeFigureOut">
              <a:rPr lang="da-DK" smtClean="0"/>
              <a:t>27-05-2020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43C1-5694-5447-B0D2-7FE169F918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68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121D-F589-924E-8B49-9091707AD299}" type="datetimeFigureOut">
              <a:rPr lang="da-DK" smtClean="0"/>
              <a:t>27-05-2020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43C1-5694-5447-B0D2-7FE169F918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645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121D-F589-924E-8B49-9091707AD299}" type="datetimeFigureOut">
              <a:rPr lang="da-DK" smtClean="0"/>
              <a:t>27-05-2020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43C1-5694-5447-B0D2-7FE169F918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2371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121D-F589-924E-8B49-9091707AD299}" type="datetimeFigureOut">
              <a:rPr lang="da-DK" smtClean="0"/>
              <a:t>27-05-2020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43C1-5694-5447-B0D2-7FE169F918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437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3121D-F589-924E-8B49-9091707AD299}" type="datetimeFigureOut">
              <a:rPr lang="da-DK" smtClean="0"/>
              <a:t>27-05-2020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43C1-5694-5447-B0D2-7FE169F918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229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01FAB1-8712-463D-A7C5-F0FC25947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384" y="599728"/>
            <a:ext cx="8220723" cy="6258271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da-DK" sz="1246" b="1" dirty="0">
              <a:latin typeface="Founders Grotesk" panose="020B0603030202060203"/>
            </a:endParaRPr>
          </a:p>
          <a:p>
            <a:pPr marL="0" indent="0" fontAlgn="base">
              <a:buNone/>
            </a:pPr>
            <a:endParaRPr lang="da-DK" sz="1800" b="1" dirty="0">
              <a:latin typeface="Founders Grotesk Medium"/>
            </a:endParaRPr>
          </a:p>
          <a:p>
            <a:pPr marL="0" indent="0" fontAlgn="base">
              <a:buNone/>
            </a:pPr>
            <a:r>
              <a:rPr lang="da-DK" sz="2000" b="1" dirty="0">
                <a:latin typeface="Founders Grotesk Medium"/>
              </a:rPr>
              <a:t>FORMÅL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da-DK" sz="2000" dirty="0">
                <a:latin typeface="Founders Grotesk Medium"/>
              </a:rPr>
              <a:t>Nu er det tid til at stoppe op og vurdere, om de handlinger, I har sat i gang, har båret frugt og givet jer de virkninger, som I håbede på.</a:t>
            </a:r>
          </a:p>
          <a:p>
            <a:pPr marL="0" indent="0" fontAlgn="base">
              <a:buNone/>
            </a:pPr>
            <a:r>
              <a:rPr lang="da-DK" sz="2000" dirty="0">
                <a:latin typeface="Founders Grotesk Medium"/>
              </a:rPr>
              <a:t>Formålet med evalueringen er at ruste jer til at finde jeres næste, bedste skridt i forhold til at fremme trivslen på jeres skole.</a:t>
            </a:r>
            <a:br>
              <a:rPr lang="da-DK" sz="2000" i="1" dirty="0">
                <a:latin typeface="Founders Grotesk Medium"/>
              </a:rPr>
            </a:br>
            <a:endParaRPr lang="da-DK" sz="2000" b="1" i="1" dirty="0">
              <a:latin typeface="Founders Grotesk Medium"/>
            </a:endParaRPr>
          </a:p>
          <a:p>
            <a:pPr marL="0" indent="0" fontAlgn="base">
              <a:buNone/>
            </a:pPr>
            <a:r>
              <a:rPr lang="da-DK" sz="2000" b="1" dirty="0">
                <a:latin typeface="Founders Grotesk Medium"/>
              </a:rPr>
              <a:t>TID:  </a:t>
            </a:r>
            <a:r>
              <a:rPr lang="da-DK" sz="2000" dirty="0">
                <a:latin typeface="Founders Grotesk Medium"/>
              </a:rPr>
              <a:t>1 times møde i trivselsteamet</a:t>
            </a:r>
            <a:endParaRPr lang="da-DK" sz="2000" b="1" dirty="0">
              <a:latin typeface="Founders Grotesk Medium"/>
            </a:endParaRPr>
          </a:p>
          <a:p>
            <a:pPr marL="0" indent="0" fontAlgn="base">
              <a:buNone/>
            </a:pPr>
            <a:endParaRPr lang="da-DK" sz="2000" b="1" dirty="0">
              <a:latin typeface="Founders Grotesk Medium"/>
            </a:endParaRPr>
          </a:p>
          <a:p>
            <a:pPr marL="0" indent="0" fontAlgn="base">
              <a:buNone/>
            </a:pPr>
            <a:r>
              <a:rPr lang="da-DK" sz="2000" b="1" dirty="0">
                <a:latin typeface="Founders Grotesk Medium"/>
              </a:rPr>
              <a:t>DET SKAL I BRUGE: 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da-DK" sz="2000" dirty="0">
                <a:latin typeface="Founders Grotesk Medium"/>
              </a:rPr>
              <a:t>Vælg en ordstyrer, der sikrer fremdrift i øvelsen, og at alle kommer til orde. Print øvelsen ud eller sæt den op på en fælles skærm, så I alle kan se refleksionsspørgsmålene.</a:t>
            </a:r>
          </a:p>
          <a:p>
            <a:pPr marL="0" indent="0" fontAlgn="base">
              <a:buNone/>
            </a:pPr>
            <a:endParaRPr lang="da-DK" sz="1100" b="1" dirty="0">
              <a:latin typeface="Founders Grotesk Medium"/>
            </a:endParaRPr>
          </a:p>
          <a:p>
            <a:pPr marL="0" indent="0">
              <a:buNone/>
            </a:pPr>
            <a:endParaRPr lang="da-DK" sz="969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D5D4266-A880-4452-BE65-613E80FC20C5}"/>
              </a:ext>
            </a:extLst>
          </p:cNvPr>
          <p:cNvSpPr txBox="1">
            <a:spLocks/>
          </p:cNvSpPr>
          <p:nvPr/>
        </p:nvSpPr>
        <p:spPr>
          <a:xfrm>
            <a:off x="973279" y="-8024"/>
            <a:ext cx="5619097" cy="599727"/>
          </a:xfrm>
          <a:prstGeom prst="rect">
            <a:avLst/>
          </a:prstGeom>
        </p:spPr>
        <p:txBody>
          <a:bodyPr vert="horz" lIns="63305" tIns="31652" rIns="63305" bIns="31652" rtlCol="0" anchor="ctr">
            <a:normAutofit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2200" dirty="0">
                <a:solidFill>
                  <a:schemeClr val="bg1"/>
                </a:solidFill>
                <a:latin typeface="Founders Grotesk bold"/>
                <a:cs typeface="Arial" panose="020B0604020202020204" pitchFamily="34" charset="0"/>
              </a:rPr>
              <a:t>Evaluering</a:t>
            </a:r>
          </a:p>
          <a:p>
            <a:pPr algn="l"/>
            <a:r>
              <a:rPr lang="da-DK" sz="1800" b="1" dirty="0">
                <a:solidFill>
                  <a:schemeClr val="bg1"/>
                </a:solidFill>
                <a:latin typeface="Founders Grotesk bold"/>
                <a:cs typeface="Arial" panose="020B0604020202020204" pitchFamily="34" charset="0"/>
              </a:rPr>
              <a:t>Evaluering af indsatser, strategisk tilgang og ‘hvad så nu’?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5FDD5B4-3888-440B-8E08-A5D8AB804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604" y="106997"/>
            <a:ext cx="385733" cy="385733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4D111DD8-5FC0-42E4-9AD9-F6FB6E05923B}"/>
              </a:ext>
            </a:extLst>
          </p:cNvPr>
          <p:cNvSpPr txBox="1"/>
          <p:nvPr/>
        </p:nvSpPr>
        <p:spPr>
          <a:xfrm>
            <a:off x="9493158" y="6439343"/>
            <a:ext cx="412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latin typeface="Founders Grotesk" panose="020B0603030202060203"/>
              </a:rPr>
              <a:t>1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0A73F32-AD82-464A-B7E1-17356199BF33}"/>
              </a:ext>
            </a:extLst>
          </p:cNvPr>
          <p:cNvSpPr/>
          <p:nvPr/>
        </p:nvSpPr>
        <p:spPr>
          <a:xfrm>
            <a:off x="0" y="-8024"/>
            <a:ext cx="9906000" cy="866271"/>
          </a:xfrm>
          <a:prstGeom prst="rect">
            <a:avLst/>
          </a:prstGeom>
          <a:solidFill>
            <a:srgbClr val="840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46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374A497-CA22-4740-8497-C4219145FF50}"/>
              </a:ext>
            </a:extLst>
          </p:cNvPr>
          <p:cNvSpPr txBox="1">
            <a:spLocks/>
          </p:cNvSpPr>
          <p:nvPr/>
        </p:nvSpPr>
        <p:spPr>
          <a:xfrm>
            <a:off x="1116941" y="120882"/>
            <a:ext cx="7815780" cy="599727"/>
          </a:xfrm>
          <a:prstGeom prst="rect">
            <a:avLst/>
          </a:prstGeom>
        </p:spPr>
        <p:txBody>
          <a:bodyPr vert="horz" lIns="63305" tIns="31652" rIns="63305" bIns="31652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2400" dirty="0">
                <a:solidFill>
                  <a:schemeClr val="bg1"/>
                </a:solidFill>
                <a:latin typeface="Founders Grotesk bold"/>
                <a:cs typeface="Arial" panose="020B0604020202020204" pitchFamily="34" charset="0"/>
              </a:rPr>
              <a:t>Evaluering</a:t>
            </a:r>
          </a:p>
          <a:p>
            <a:pPr algn="l"/>
            <a:r>
              <a:rPr lang="da-DK" sz="2400" b="1" dirty="0">
                <a:solidFill>
                  <a:schemeClr val="bg1"/>
                </a:solidFill>
                <a:latin typeface="Founders Grotesk bold"/>
                <a:cs typeface="Arial" panose="020B0604020202020204" pitchFamily="34" charset="0"/>
              </a:rPr>
              <a:t>Evaluering af indsatser, strategisk tilgang og ‘hvad så nu’?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DCDE0F9-CDB3-4A99-8B42-5C9B8B99C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9993" y="123934"/>
            <a:ext cx="599727" cy="599727"/>
          </a:xfrm>
          <a:prstGeom prst="rect">
            <a:avLst/>
          </a:prstGeom>
        </p:spPr>
      </p:pic>
      <p:pic>
        <p:nvPicPr>
          <p:cNvPr id="12" name="Billede 11" descr="Et billede, der indeholder objekt&#10;&#10;Automatisk genereret beskrivelse">
            <a:extLst>
              <a:ext uri="{FF2B5EF4-FFF2-40B4-BE49-F238E27FC236}">
                <a16:creationId xmlns:a16="http://schemas.microsoft.com/office/drawing/2014/main" id="{EB3DDEDB-38D3-4302-9C71-9C87031A1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14" y="1197660"/>
            <a:ext cx="618077" cy="618077"/>
          </a:xfrm>
          <a:prstGeom prst="rect">
            <a:avLst/>
          </a:prstGeom>
        </p:spPr>
      </p:pic>
      <p:pic>
        <p:nvPicPr>
          <p:cNvPr id="13" name="Billede 12" descr="Et billede, der indeholder objekt, ur&#10;&#10;Automatisk genereret beskrivelse">
            <a:extLst>
              <a:ext uri="{FF2B5EF4-FFF2-40B4-BE49-F238E27FC236}">
                <a16:creationId xmlns:a16="http://schemas.microsoft.com/office/drawing/2014/main" id="{032CD670-03F8-472C-8B14-B189EE91FD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993" y="4212189"/>
            <a:ext cx="675878" cy="618077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572887CC-48AB-46A7-B207-D81D42F31B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131" y="3326205"/>
            <a:ext cx="418123" cy="48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82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ktangel 36">
            <a:extLst>
              <a:ext uri="{FF2B5EF4-FFF2-40B4-BE49-F238E27FC236}">
                <a16:creationId xmlns:a16="http://schemas.microsoft.com/office/drawing/2014/main" id="{83202ECD-C51D-4B50-8D22-AE29B767CF8D}"/>
              </a:ext>
            </a:extLst>
          </p:cNvPr>
          <p:cNvSpPr/>
          <p:nvPr/>
        </p:nvSpPr>
        <p:spPr>
          <a:xfrm>
            <a:off x="0" y="0"/>
            <a:ext cx="9906000" cy="866271"/>
          </a:xfrm>
          <a:prstGeom prst="rect">
            <a:avLst/>
          </a:prstGeom>
          <a:solidFill>
            <a:srgbClr val="840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46" dirty="0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BF5B052A-2364-4D13-A687-551B509B76E9}"/>
              </a:ext>
            </a:extLst>
          </p:cNvPr>
          <p:cNvSpPr/>
          <p:nvPr/>
        </p:nvSpPr>
        <p:spPr>
          <a:xfrm>
            <a:off x="0" y="-8024"/>
            <a:ext cx="9906000" cy="866271"/>
          </a:xfrm>
          <a:prstGeom prst="rect">
            <a:avLst/>
          </a:prstGeom>
          <a:solidFill>
            <a:srgbClr val="840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46" dirty="0"/>
          </a:p>
        </p:txBody>
      </p:sp>
      <p:sp>
        <p:nvSpPr>
          <p:cNvPr id="43" name="Titel 1">
            <a:extLst>
              <a:ext uri="{FF2B5EF4-FFF2-40B4-BE49-F238E27FC236}">
                <a16:creationId xmlns:a16="http://schemas.microsoft.com/office/drawing/2014/main" id="{86F22A89-D1D9-497A-9D7A-9FB5D09B4D02}"/>
              </a:ext>
            </a:extLst>
          </p:cNvPr>
          <p:cNvSpPr txBox="1">
            <a:spLocks/>
          </p:cNvSpPr>
          <p:nvPr/>
        </p:nvSpPr>
        <p:spPr>
          <a:xfrm>
            <a:off x="1116941" y="120882"/>
            <a:ext cx="7815780" cy="599727"/>
          </a:xfrm>
          <a:prstGeom prst="rect">
            <a:avLst/>
          </a:prstGeom>
        </p:spPr>
        <p:txBody>
          <a:bodyPr vert="horz" lIns="63305" tIns="31652" rIns="63305" bIns="31652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2400" dirty="0">
                <a:solidFill>
                  <a:schemeClr val="bg1"/>
                </a:solidFill>
                <a:latin typeface="Founders Grotesk bold"/>
                <a:cs typeface="Arial" panose="020B0604020202020204" pitchFamily="34" charset="0"/>
              </a:rPr>
              <a:t>Evaluering</a:t>
            </a:r>
          </a:p>
          <a:p>
            <a:pPr algn="l"/>
            <a:r>
              <a:rPr lang="da-DK" sz="2400" b="1" dirty="0">
                <a:solidFill>
                  <a:schemeClr val="bg1"/>
                </a:solidFill>
                <a:latin typeface="Founders Grotesk bold"/>
                <a:cs typeface="Arial" panose="020B0604020202020204" pitchFamily="34" charset="0"/>
              </a:rPr>
              <a:t>Evaluering af indsatser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0FD790D4-9A2D-4E6C-A89B-2DF0C090B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9993" y="123934"/>
            <a:ext cx="599727" cy="599727"/>
          </a:xfrm>
          <a:prstGeom prst="rect">
            <a:avLst/>
          </a:prstGeom>
        </p:spPr>
      </p:pic>
      <p:graphicFrame>
        <p:nvGraphicFramePr>
          <p:cNvPr id="48" name="Tabel 47">
            <a:extLst>
              <a:ext uri="{FF2B5EF4-FFF2-40B4-BE49-F238E27FC236}">
                <a16:creationId xmlns:a16="http://schemas.microsoft.com/office/drawing/2014/main" id="{BFC712E2-042E-4D9E-AD03-C810F7791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651910"/>
              </p:ext>
            </p:extLst>
          </p:nvPr>
        </p:nvGraphicFramePr>
        <p:xfrm>
          <a:off x="230553" y="1640546"/>
          <a:ext cx="9444893" cy="5023774"/>
        </p:xfrm>
        <a:graphic>
          <a:graphicData uri="http://schemas.openxmlformats.org/drawingml/2006/table">
            <a:tbl>
              <a:tblPr firstCol="1" bandRow="1">
                <a:tableStyleId>{0505E3EF-67EA-436B-97B2-0124C06EBD24}</a:tableStyleId>
              </a:tblPr>
              <a:tblGrid>
                <a:gridCol w="1297368">
                  <a:extLst>
                    <a:ext uri="{9D8B030D-6E8A-4147-A177-3AD203B41FA5}">
                      <a16:colId xmlns:a16="http://schemas.microsoft.com/office/drawing/2014/main" val="1027330540"/>
                    </a:ext>
                  </a:extLst>
                </a:gridCol>
                <a:gridCol w="3678486">
                  <a:extLst>
                    <a:ext uri="{9D8B030D-6E8A-4147-A177-3AD203B41FA5}">
                      <a16:colId xmlns:a16="http://schemas.microsoft.com/office/drawing/2014/main" val="1490360028"/>
                    </a:ext>
                  </a:extLst>
                </a:gridCol>
                <a:gridCol w="4469039">
                  <a:extLst>
                    <a:ext uri="{9D8B030D-6E8A-4147-A177-3AD203B41FA5}">
                      <a16:colId xmlns:a16="http://schemas.microsoft.com/office/drawing/2014/main" val="2890524161"/>
                    </a:ext>
                  </a:extLst>
                </a:gridCol>
              </a:tblGrid>
              <a:tr h="6375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1500" dirty="0">
                        <a:solidFill>
                          <a:srgbClr val="D9D9D9"/>
                        </a:solidFill>
                        <a:effectLst/>
                        <a:latin typeface="Founders Grotesk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0" marR="8713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a-DK" sz="1800" b="1" dirty="0">
                          <a:effectLst/>
                          <a:latin typeface="Founders Grotesk Medium" panose="020B060303020206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Evalueringsspørgsmål </a:t>
                      </a:r>
                    </a:p>
                  </a:txBody>
                  <a:tcPr marL="87130" marR="8713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1" dirty="0">
                          <a:effectLst/>
                          <a:latin typeface="Founders Grotesk 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Status og kommentarer  </a:t>
                      </a:r>
                    </a:p>
                  </a:txBody>
                  <a:tcPr marL="87130" marR="8713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015843"/>
                  </a:ext>
                </a:extLst>
              </a:tr>
              <a:tr h="10662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a-DK" sz="1500" dirty="0">
                          <a:effectLst/>
                          <a:latin typeface="Founders Grotesk 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BESKRIVELSE AF INDSATS </a:t>
                      </a:r>
                    </a:p>
                  </a:txBody>
                  <a:tcPr marL="87130" marR="8713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da-DK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Founders Grotesk Medium" panose="020B0603030202060203"/>
                          <a:ea typeface="+mn-ea"/>
                          <a:cs typeface="+mn-cs"/>
                        </a:rPr>
                        <a:t>Hvad er gennemført,  som det var tænkt og planlagt?</a:t>
                      </a:r>
                      <a:endParaRPr lang="da-DK" sz="1200" b="0" dirty="0">
                        <a:effectLst/>
                        <a:latin typeface="Founders Grotesk Medium" panose="020B0603030202060203"/>
                      </a:endParaRPr>
                    </a:p>
                    <a:p>
                      <a:pPr rtl="0"/>
                      <a:br>
                        <a:rPr lang="da-DK" sz="1200" b="0" dirty="0">
                          <a:effectLst/>
                          <a:latin typeface="Founders Grotesk Medium" panose="020B0603030202060203"/>
                        </a:rPr>
                      </a:br>
                      <a:r>
                        <a:rPr lang="da-DK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Founders Grotesk Medium" panose="020B0603030202060203"/>
                          <a:ea typeface="+mn-ea"/>
                          <a:cs typeface="+mn-cs"/>
                        </a:rPr>
                        <a:t>Hvad har eventuelt udviklet sig anderledes end planlagt?  </a:t>
                      </a:r>
                      <a:br>
                        <a:rPr lang="da-DK" sz="1200" dirty="0">
                          <a:latin typeface="Founders Grotesk Medium" panose="020B0603030202060203"/>
                        </a:rPr>
                      </a:br>
                      <a:endParaRPr lang="da-DK" sz="1200" dirty="0">
                        <a:effectLst/>
                        <a:latin typeface="Founders Grotesk Medium" panose="020B06030302020602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0" marR="8713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1500" b="0" dirty="0">
                        <a:effectLst/>
                        <a:latin typeface="Founders Grotesk Medium" panose="020B06030302020602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0" marR="8713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2256684"/>
                  </a:ext>
                </a:extLst>
              </a:tr>
              <a:tr h="7754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500" dirty="0">
                          <a:effectLst/>
                          <a:latin typeface="Founders Grotesk 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MÅL FOR INDSATSEN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da-DK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0" marR="87130" marT="0" marB="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b="0" dirty="0">
                          <a:effectLst/>
                          <a:latin typeface="Founders Grotesk Medium" panose="020B060303020206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hvilket omfang har I nået jeres mål? Vurdér eventuelt målopnåelsen på en skala fra 1-10.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da-DK" sz="1200" b="0" dirty="0">
                        <a:effectLst/>
                        <a:latin typeface="Founders Grotesk Medium" panose="020B06030302020602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b="0" dirty="0">
                          <a:effectLst/>
                          <a:latin typeface="Founders Grotesk Medium" panose="020B060303020206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Hvilke tegn kan I se på,  at I har nået jeres mål?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da-DK" sz="1200" b="0" dirty="0">
                        <a:effectLst/>
                        <a:latin typeface="Founders Grotesk Medium" panose="020B06030302020602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b="0" dirty="0">
                          <a:effectLst/>
                          <a:latin typeface="Founders Grotesk Medium" panose="020B060303020206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kan både overveje tegn i dagligdagen og om data fra eksempelvis trivselsmålingen er relevant.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da-DK" sz="1100" b="0" dirty="0">
                        <a:effectLst/>
                        <a:latin typeface="Founders Grotesk Medium" panose="020B06030302020602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0" marR="87130" marT="0" marB="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0" dirty="0">
                          <a:effectLst/>
                          <a:latin typeface="Founders Grotesk Medium" panose="020B0603030202060203"/>
                        </a:rPr>
                        <a:t> </a:t>
                      </a:r>
                      <a:endParaRPr lang="da-DK" sz="1100" b="0" dirty="0">
                        <a:effectLst/>
                        <a:latin typeface="Founders Grotesk Medium" panose="020B06030302020602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0" dirty="0">
                          <a:effectLst/>
                          <a:latin typeface="Founders Grotesk Medium" panose="020B0603030202060203"/>
                        </a:rPr>
                        <a:t> </a:t>
                      </a:r>
                      <a:endParaRPr lang="da-DK" sz="1100" b="0" dirty="0">
                        <a:effectLst/>
                        <a:latin typeface="Founders Grotesk Medium" panose="020B06030302020602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0" marR="87130" marT="0" marB="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213947"/>
                  </a:ext>
                </a:extLst>
              </a:tr>
              <a:tr h="864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9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500" dirty="0">
                          <a:effectLst/>
                          <a:latin typeface="Founders Grotesk 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MÅLGRUPPE</a:t>
                      </a:r>
                      <a:endParaRPr lang="da-DK" sz="15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0" marR="87130" marT="0" marB="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b="0" dirty="0">
                          <a:effectLst/>
                          <a:latin typeface="Founders Grotesk Medium" panose="020B060303020206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 indsatsen nået jeres målgruppe?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da-DK" sz="1200" b="0" dirty="0">
                        <a:effectLst/>
                        <a:latin typeface="Founders Grotesk Medium" panose="020B06030302020602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b="0" dirty="0">
                          <a:effectLst/>
                          <a:latin typeface="Founders Grotesk Medium" panose="020B060303020206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 der været overraskelser i forhold til indsatsens målgruppe?</a:t>
                      </a:r>
                    </a:p>
                  </a:txBody>
                  <a:tcPr marL="87130" marR="87130" marT="0" marB="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0" dirty="0">
                          <a:effectLst/>
                          <a:latin typeface="Founders Grotesk Medium" panose="020B0603030202060203"/>
                        </a:rPr>
                        <a:t> </a:t>
                      </a:r>
                      <a:endParaRPr lang="da-DK" sz="1100" b="0" dirty="0">
                        <a:effectLst/>
                        <a:latin typeface="Founders Grotesk Medium" panose="020B06030302020602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0" dirty="0">
                          <a:effectLst/>
                          <a:latin typeface="Founders Grotesk Medium" panose="020B0603030202060203"/>
                        </a:rPr>
                        <a:t> </a:t>
                      </a:r>
                      <a:endParaRPr lang="da-DK" sz="1100" b="0" dirty="0">
                        <a:effectLst/>
                        <a:latin typeface="Founders Grotesk Medium" panose="020B06030302020602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0" marR="87130" marT="0" marB="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522694"/>
                  </a:ext>
                </a:extLst>
              </a:tr>
              <a:tr h="5509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ounders Grotesk 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TIDSPLAN</a:t>
                      </a:r>
                      <a:endParaRPr kumimoji="0" lang="da-DK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da-DK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0" marR="87130" marT="0" marB="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b="0" dirty="0">
                          <a:effectLst/>
                          <a:latin typeface="Founders Grotesk Medium" panose="020B060303020206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hvilket omfang har indsatsen fulgt tidsplanen?</a:t>
                      </a:r>
                    </a:p>
                  </a:txBody>
                  <a:tcPr marL="87130" marR="87130" marT="0" marB="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100" b="0" dirty="0">
                        <a:effectLst/>
                        <a:latin typeface="Founders Grotesk Medium" panose="020B06030302020602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0" marR="87130" marT="0" marB="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8640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ounders Grotesk 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ANSVARSFOR-DELING</a:t>
                      </a:r>
                      <a:endParaRPr kumimoji="0" lang="da-DK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0" marR="87130" marT="0" marB="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b="0" dirty="0">
                          <a:effectLst/>
                          <a:latin typeface="Founders Grotesk Medium" panose="020B060303020206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hvilken grad har de forskellige fået gjort, hvad de skulle?</a:t>
                      </a:r>
                    </a:p>
                  </a:txBody>
                  <a:tcPr marL="87130" marR="87130" marT="0" marB="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100" b="0" dirty="0">
                        <a:effectLst/>
                        <a:latin typeface="Founders Grotesk Medium" panose="020B06030302020602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0" marR="87130" marT="0" marB="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275505"/>
                  </a:ext>
                </a:extLst>
              </a:tr>
            </a:tbl>
          </a:graphicData>
        </a:graphic>
      </p:graphicFrame>
      <p:sp>
        <p:nvSpPr>
          <p:cNvPr id="4" name="Rektangel 3">
            <a:extLst>
              <a:ext uri="{FF2B5EF4-FFF2-40B4-BE49-F238E27FC236}">
                <a16:creationId xmlns:a16="http://schemas.microsoft.com/office/drawing/2014/main" id="{BD54D20A-5E7D-4296-9C52-FF2354688721}"/>
              </a:ext>
            </a:extLst>
          </p:cNvPr>
          <p:cNvSpPr/>
          <p:nvPr/>
        </p:nvSpPr>
        <p:spPr>
          <a:xfrm>
            <a:off x="339993" y="930243"/>
            <a:ext cx="8974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84009D"/>
              </a:buCl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Founders Grotesk Medium" panose="020B0603030202060203"/>
              </a:rPr>
              <a:t>Find jeres handleplan frem og gennemgå den. I kan lade jer inspirere af nedenstående spørgsmål. Notér svar og opmærksomhedspunkter undervejs.</a:t>
            </a:r>
            <a:endParaRPr lang="da-DK" dirty="0">
              <a:latin typeface="Founders Grotesk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1601097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ktangel 36">
            <a:extLst>
              <a:ext uri="{FF2B5EF4-FFF2-40B4-BE49-F238E27FC236}">
                <a16:creationId xmlns:a16="http://schemas.microsoft.com/office/drawing/2014/main" id="{83202ECD-C51D-4B50-8D22-AE29B767CF8D}"/>
              </a:ext>
            </a:extLst>
          </p:cNvPr>
          <p:cNvSpPr/>
          <p:nvPr/>
        </p:nvSpPr>
        <p:spPr>
          <a:xfrm>
            <a:off x="0" y="0"/>
            <a:ext cx="9906000" cy="866271"/>
          </a:xfrm>
          <a:prstGeom prst="rect">
            <a:avLst/>
          </a:prstGeom>
          <a:solidFill>
            <a:srgbClr val="840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46" dirty="0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BF5B052A-2364-4D13-A687-551B509B76E9}"/>
              </a:ext>
            </a:extLst>
          </p:cNvPr>
          <p:cNvSpPr/>
          <p:nvPr/>
        </p:nvSpPr>
        <p:spPr>
          <a:xfrm>
            <a:off x="0" y="-8024"/>
            <a:ext cx="9906000" cy="866271"/>
          </a:xfrm>
          <a:prstGeom prst="rect">
            <a:avLst/>
          </a:prstGeom>
          <a:solidFill>
            <a:srgbClr val="840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46" dirty="0"/>
          </a:p>
        </p:txBody>
      </p:sp>
      <p:sp>
        <p:nvSpPr>
          <p:cNvPr id="43" name="Titel 1">
            <a:extLst>
              <a:ext uri="{FF2B5EF4-FFF2-40B4-BE49-F238E27FC236}">
                <a16:creationId xmlns:a16="http://schemas.microsoft.com/office/drawing/2014/main" id="{86F22A89-D1D9-497A-9D7A-9FB5D09B4D02}"/>
              </a:ext>
            </a:extLst>
          </p:cNvPr>
          <p:cNvSpPr txBox="1">
            <a:spLocks/>
          </p:cNvSpPr>
          <p:nvPr/>
        </p:nvSpPr>
        <p:spPr>
          <a:xfrm>
            <a:off x="1116941" y="120882"/>
            <a:ext cx="7815780" cy="599727"/>
          </a:xfrm>
          <a:prstGeom prst="rect">
            <a:avLst/>
          </a:prstGeom>
        </p:spPr>
        <p:txBody>
          <a:bodyPr vert="horz" lIns="63305" tIns="31652" rIns="63305" bIns="31652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2400" dirty="0">
                <a:solidFill>
                  <a:schemeClr val="bg1"/>
                </a:solidFill>
                <a:latin typeface="Founders Grotesk bold"/>
                <a:cs typeface="Arial" panose="020B0604020202020204" pitchFamily="34" charset="0"/>
              </a:rPr>
              <a:t>Evaluering</a:t>
            </a:r>
          </a:p>
          <a:p>
            <a:pPr algn="l"/>
            <a:r>
              <a:rPr lang="da-DK" sz="2400" b="1" dirty="0">
                <a:solidFill>
                  <a:schemeClr val="bg1"/>
                </a:solidFill>
                <a:latin typeface="Founders Grotesk bold"/>
                <a:cs typeface="Arial" panose="020B0604020202020204" pitchFamily="34" charset="0"/>
              </a:rPr>
              <a:t>Evaluering af jeres strategisk tilgang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0FD790D4-9A2D-4E6C-A89B-2DF0C090B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9993" y="123934"/>
            <a:ext cx="599727" cy="599727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EBE4C3B3-E4CC-4160-8825-7CD995D77863}"/>
              </a:ext>
            </a:extLst>
          </p:cNvPr>
          <p:cNvSpPr txBox="1">
            <a:spLocks/>
          </p:cNvSpPr>
          <p:nvPr/>
        </p:nvSpPr>
        <p:spPr>
          <a:xfrm>
            <a:off x="1278384" y="599728"/>
            <a:ext cx="8220723" cy="6258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da-DK" sz="1246" b="1" dirty="0">
              <a:latin typeface="Founders Grotesk" panose="020B0603030202060203"/>
            </a:endParaRPr>
          </a:p>
          <a:p>
            <a:pPr fontAlgn="base"/>
            <a:endParaRPr lang="da-DK" sz="1800" b="1" dirty="0">
              <a:latin typeface="Founders Grotesk Medium"/>
            </a:endParaRPr>
          </a:p>
          <a:p>
            <a:pPr algn="l" fontAlgn="base"/>
            <a:r>
              <a:rPr lang="da-DK" sz="2000" dirty="0">
                <a:latin typeface="Founders Grotesk Medium"/>
              </a:rPr>
              <a:t>Kig på figuren over strategiske tilgange (se de næste to sider). Drøft nedenstående og skriv lidt ned undervejs.</a:t>
            </a:r>
          </a:p>
          <a:p>
            <a:pPr algn="l" fontAlgn="base"/>
            <a:endParaRPr lang="da-DK" sz="2000" dirty="0">
              <a:latin typeface="Founders Grotesk Medium"/>
            </a:endParaRPr>
          </a:p>
          <a:p>
            <a:pPr marL="285750" indent="-285750" algn="l" fontAlgn="base">
              <a:buClr>
                <a:srgbClr val="84009D"/>
              </a:buClr>
              <a:buFont typeface="Arial" panose="020B0604020202020204" pitchFamily="34" charset="0"/>
              <a:buChar char="•"/>
            </a:pPr>
            <a:r>
              <a:rPr lang="da-DK" sz="2000" dirty="0">
                <a:latin typeface="Founders Grotesk Medium"/>
              </a:rPr>
              <a:t>Drøft, hvilke tilgange fra kortet, I har benyttet til de tiltag/handlinger I har igangsat.</a:t>
            </a:r>
          </a:p>
          <a:p>
            <a:pPr marL="285750" indent="-285750" algn="l" fontAlgn="base">
              <a:buClr>
                <a:srgbClr val="84009D"/>
              </a:buClr>
              <a:buFont typeface="Arial" panose="020B0604020202020204" pitchFamily="34" charset="0"/>
              <a:buChar char="•"/>
            </a:pPr>
            <a:r>
              <a:rPr lang="da-DK" sz="2000" dirty="0">
                <a:latin typeface="Founders Grotesk Medium"/>
              </a:rPr>
              <a:t>Hvad har fungeret godt, og hvad kunne I tænke jer at justere/gøre anderledes i det kommende trivselsarbejde?</a:t>
            </a:r>
          </a:p>
          <a:p>
            <a:pPr marL="285750" indent="-285750" algn="l" fontAlgn="base">
              <a:buClr>
                <a:srgbClr val="84009D"/>
              </a:buClr>
              <a:buFont typeface="Arial" panose="020B0604020202020204" pitchFamily="34" charset="0"/>
              <a:buChar char="•"/>
            </a:pPr>
            <a:r>
              <a:rPr lang="da-DK" sz="2000" dirty="0">
                <a:latin typeface="Founders Grotesk Medium"/>
              </a:rPr>
              <a:t>Hvordan har trivselsteamets samarbejde omkring arbejdet med www.skoletrivselforalle.dk fungeret? Er der noget, der skal gøres anderledes fremadrettet?</a:t>
            </a:r>
          </a:p>
          <a:p>
            <a:pPr fontAlgn="base"/>
            <a:endParaRPr lang="da-DK" sz="1100" b="1" dirty="0">
              <a:latin typeface="Founders Grotesk Medium"/>
            </a:endParaRPr>
          </a:p>
          <a:p>
            <a:endParaRPr lang="da-DK" sz="969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AD572A0-A4DE-49B9-A5C6-4D6BB93B9B97}"/>
              </a:ext>
            </a:extLst>
          </p:cNvPr>
          <p:cNvSpPr txBox="1"/>
          <p:nvPr/>
        </p:nvSpPr>
        <p:spPr>
          <a:xfrm>
            <a:off x="9493158" y="6439343"/>
            <a:ext cx="412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latin typeface="Founders Grotesk" panose="020B0603030202060203"/>
              </a:rPr>
              <a:t>3</a:t>
            </a:r>
          </a:p>
        </p:txBody>
      </p:sp>
      <p:pic>
        <p:nvPicPr>
          <p:cNvPr id="5" name="Billede 4" descr="Et billede, der indeholder ur&#10;&#10;Automatisk genereret beskrivelse">
            <a:extLst>
              <a:ext uri="{FF2B5EF4-FFF2-40B4-BE49-F238E27FC236}">
                <a16:creationId xmlns:a16="http://schemas.microsoft.com/office/drawing/2014/main" id="{47D94994-3ECE-47A3-B239-11FEF704A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229" y="1221121"/>
            <a:ext cx="872711" cy="65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39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el 1">
            <a:extLst>
              <a:ext uri="{FF2B5EF4-FFF2-40B4-BE49-F238E27FC236}">
                <a16:creationId xmlns:a16="http://schemas.microsoft.com/office/drawing/2014/main" id="{118B3D75-9997-41E7-B318-EDF36C8C0257}"/>
              </a:ext>
            </a:extLst>
          </p:cNvPr>
          <p:cNvSpPr txBox="1">
            <a:spLocks/>
          </p:cNvSpPr>
          <p:nvPr/>
        </p:nvSpPr>
        <p:spPr>
          <a:xfrm>
            <a:off x="3333652" y="854"/>
            <a:ext cx="5619097" cy="599727"/>
          </a:xfrm>
          <a:prstGeom prst="rect">
            <a:avLst/>
          </a:prstGeom>
        </p:spPr>
        <p:txBody>
          <a:bodyPr vert="horz" lIns="63305" tIns="31652" rIns="63305" bIns="31652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1385" dirty="0">
                <a:solidFill>
                  <a:schemeClr val="bg1"/>
                </a:solidFill>
                <a:latin typeface="Founders Grotesk Medium" panose="020B0603030202060203" pitchFamily="34" charset="77"/>
                <a:cs typeface="Arial" panose="020B0604020202020204" pitchFamily="34" charset="0"/>
              </a:rPr>
              <a:t>EVALUERING </a:t>
            </a:r>
            <a:endParaRPr lang="da-DK" sz="1662" dirty="0">
              <a:solidFill>
                <a:schemeClr val="bg1"/>
              </a:solidFill>
              <a:latin typeface="Founders Grotesk Medium" panose="020B0603030202060203" pitchFamily="34" charset="77"/>
              <a:cs typeface="Arial" panose="020B0604020202020204" pitchFamily="34" charset="0"/>
            </a:endParaRPr>
          </a:p>
          <a:p>
            <a:pPr algn="l"/>
            <a:r>
              <a:rPr lang="da-DK" sz="1662" b="1" dirty="0">
                <a:solidFill>
                  <a:schemeClr val="bg1"/>
                </a:solidFill>
                <a:latin typeface="Founders Grotesk Medium" panose="020B0603030202060203" pitchFamily="34" charset="77"/>
                <a:cs typeface="Arial" panose="020B0604020202020204" pitchFamily="34" charset="0"/>
              </a:rPr>
              <a:t>Sådan gør I… </a:t>
            </a:r>
          </a:p>
        </p:txBody>
      </p:sp>
      <p:pic>
        <p:nvPicPr>
          <p:cNvPr id="37" name="Billede 36">
            <a:extLst>
              <a:ext uri="{FF2B5EF4-FFF2-40B4-BE49-F238E27FC236}">
                <a16:creationId xmlns:a16="http://schemas.microsoft.com/office/drawing/2014/main" id="{D7D624EB-817C-499E-8840-507B2EDEA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23" y="81536"/>
            <a:ext cx="9473954" cy="6694928"/>
          </a:xfrm>
          <a:prstGeom prst="rect">
            <a:avLst/>
          </a:prstGeom>
        </p:spPr>
      </p:pic>
      <p:sp>
        <p:nvSpPr>
          <p:cNvPr id="38" name="Tekstfelt 37">
            <a:extLst>
              <a:ext uri="{FF2B5EF4-FFF2-40B4-BE49-F238E27FC236}">
                <a16:creationId xmlns:a16="http://schemas.microsoft.com/office/drawing/2014/main" id="{D5DF068A-ED2D-45C6-9DE7-C2924D506218}"/>
              </a:ext>
            </a:extLst>
          </p:cNvPr>
          <p:cNvSpPr txBox="1"/>
          <p:nvPr/>
        </p:nvSpPr>
        <p:spPr>
          <a:xfrm>
            <a:off x="9493158" y="6439343"/>
            <a:ext cx="412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latin typeface="Founders Grotesk" panose="020B0603030202060203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56080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el 1">
            <a:extLst>
              <a:ext uri="{FF2B5EF4-FFF2-40B4-BE49-F238E27FC236}">
                <a16:creationId xmlns:a16="http://schemas.microsoft.com/office/drawing/2014/main" id="{118B3D75-9997-41E7-B318-EDF36C8C0257}"/>
              </a:ext>
            </a:extLst>
          </p:cNvPr>
          <p:cNvSpPr txBox="1">
            <a:spLocks/>
          </p:cNvSpPr>
          <p:nvPr/>
        </p:nvSpPr>
        <p:spPr>
          <a:xfrm>
            <a:off x="3333652" y="854"/>
            <a:ext cx="5619097" cy="599727"/>
          </a:xfrm>
          <a:prstGeom prst="rect">
            <a:avLst/>
          </a:prstGeom>
        </p:spPr>
        <p:txBody>
          <a:bodyPr vert="horz" lIns="63305" tIns="31652" rIns="63305" bIns="31652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1385" dirty="0">
                <a:solidFill>
                  <a:schemeClr val="bg1"/>
                </a:solidFill>
                <a:latin typeface="Founders Grotesk Medium" panose="020B0603030202060203" pitchFamily="34" charset="77"/>
                <a:cs typeface="Arial" panose="020B0604020202020204" pitchFamily="34" charset="0"/>
              </a:rPr>
              <a:t>EVALUERING </a:t>
            </a:r>
            <a:endParaRPr lang="da-DK" sz="1662" dirty="0">
              <a:solidFill>
                <a:schemeClr val="bg1"/>
              </a:solidFill>
              <a:latin typeface="Founders Grotesk Medium" panose="020B0603030202060203" pitchFamily="34" charset="77"/>
              <a:cs typeface="Arial" panose="020B0604020202020204" pitchFamily="34" charset="0"/>
            </a:endParaRPr>
          </a:p>
          <a:p>
            <a:pPr algn="l"/>
            <a:r>
              <a:rPr lang="da-DK" sz="1662" b="1" dirty="0">
                <a:solidFill>
                  <a:schemeClr val="bg1"/>
                </a:solidFill>
                <a:latin typeface="Founders Grotesk Medium" panose="020B0603030202060203" pitchFamily="34" charset="77"/>
                <a:cs typeface="Arial" panose="020B0604020202020204" pitchFamily="34" charset="0"/>
              </a:rPr>
              <a:t>Sådan gør I… </a:t>
            </a:r>
          </a:p>
        </p:txBody>
      </p:sp>
      <p:pic>
        <p:nvPicPr>
          <p:cNvPr id="3" name="Pladsholder til indhold 4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31A2B5B3-8A8B-4049-8F66-89814B6A8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12" y="59692"/>
            <a:ext cx="9535776" cy="6738616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83D977E8-E78E-44DE-BA02-1FB0C2246BF1}"/>
              </a:ext>
            </a:extLst>
          </p:cNvPr>
          <p:cNvSpPr txBox="1"/>
          <p:nvPr/>
        </p:nvSpPr>
        <p:spPr>
          <a:xfrm>
            <a:off x="9506221" y="6439343"/>
            <a:ext cx="412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latin typeface="Founders Grotesk" panose="020B0603030202060203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50777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ktangel 36">
            <a:extLst>
              <a:ext uri="{FF2B5EF4-FFF2-40B4-BE49-F238E27FC236}">
                <a16:creationId xmlns:a16="http://schemas.microsoft.com/office/drawing/2014/main" id="{83202ECD-C51D-4B50-8D22-AE29B767CF8D}"/>
              </a:ext>
            </a:extLst>
          </p:cNvPr>
          <p:cNvSpPr/>
          <p:nvPr/>
        </p:nvSpPr>
        <p:spPr>
          <a:xfrm>
            <a:off x="0" y="0"/>
            <a:ext cx="9906000" cy="866271"/>
          </a:xfrm>
          <a:prstGeom prst="rect">
            <a:avLst/>
          </a:prstGeom>
          <a:solidFill>
            <a:srgbClr val="840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46" dirty="0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BF5B052A-2364-4D13-A687-551B509B76E9}"/>
              </a:ext>
            </a:extLst>
          </p:cNvPr>
          <p:cNvSpPr/>
          <p:nvPr/>
        </p:nvSpPr>
        <p:spPr>
          <a:xfrm>
            <a:off x="0" y="-8024"/>
            <a:ext cx="9906000" cy="866271"/>
          </a:xfrm>
          <a:prstGeom prst="rect">
            <a:avLst/>
          </a:prstGeom>
          <a:solidFill>
            <a:srgbClr val="840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46" dirty="0"/>
          </a:p>
        </p:txBody>
      </p:sp>
      <p:sp>
        <p:nvSpPr>
          <p:cNvPr id="43" name="Titel 1">
            <a:extLst>
              <a:ext uri="{FF2B5EF4-FFF2-40B4-BE49-F238E27FC236}">
                <a16:creationId xmlns:a16="http://schemas.microsoft.com/office/drawing/2014/main" id="{86F22A89-D1D9-497A-9D7A-9FB5D09B4D02}"/>
              </a:ext>
            </a:extLst>
          </p:cNvPr>
          <p:cNvSpPr txBox="1">
            <a:spLocks/>
          </p:cNvSpPr>
          <p:nvPr/>
        </p:nvSpPr>
        <p:spPr>
          <a:xfrm>
            <a:off x="1116941" y="120882"/>
            <a:ext cx="7815780" cy="599727"/>
          </a:xfrm>
          <a:prstGeom prst="rect">
            <a:avLst/>
          </a:prstGeom>
        </p:spPr>
        <p:txBody>
          <a:bodyPr vert="horz" lIns="63305" tIns="31652" rIns="63305" bIns="31652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2400" dirty="0">
                <a:solidFill>
                  <a:schemeClr val="bg1"/>
                </a:solidFill>
                <a:latin typeface="Founders Grotesk bold"/>
                <a:cs typeface="Arial" panose="020B0604020202020204" pitchFamily="34" charset="0"/>
              </a:rPr>
              <a:t>Evaluering</a:t>
            </a:r>
          </a:p>
          <a:p>
            <a:pPr algn="l"/>
            <a:r>
              <a:rPr lang="da-DK" sz="2400" b="1" dirty="0">
                <a:solidFill>
                  <a:schemeClr val="bg1"/>
                </a:solidFill>
                <a:latin typeface="Founders Grotesk bold"/>
                <a:cs typeface="Arial" panose="020B0604020202020204" pitchFamily="34" charset="0"/>
              </a:rPr>
              <a:t>Og hvad så nu?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0FD790D4-9A2D-4E6C-A89B-2DF0C090B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993" y="123934"/>
            <a:ext cx="599727" cy="599727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3F66CE3A-3DAE-4038-BA9A-64CAE4BD00C0}"/>
              </a:ext>
            </a:extLst>
          </p:cNvPr>
          <p:cNvSpPr txBox="1">
            <a:spLocks/>
          </p:cNvSpPr>
          <p:nvPr/>
        </p:nvSpPr>
        <p:spPr>
          <a:xfrm>
            <a:off x="1278384" y="599728"/>
            <a:ext cx="8220723" cy="6258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endParaRPr lang="da-DK" sz="1246" b="1" dirty="0">
              <a:latin typeface="Founders Grotesk" panose="020B0603030202060203"/>
            </a:endParaRPr>
          </a:p>
          <a:p>
            <a:pPr algn="l" fontAlgn="base"/>
            <a:endParaRPr lang="da-DK" sz="1800" b="1" dirty="0">
              <a:latin typeface="Founders Grotesk Medium"/>
            </a:endParaRPr>
          </a:p>
          <a:p>
            <a:pPr marL="285750" indent="-285750" algn="l" fontAlgn="base">
              <a:spcBef>
                <a:spcPts val="0"/>
              </a:spcBef>
              <a:buClr>
                <a:srgbClr val="84009D"/>
              </a:buClr>
              <a:buFont typeface="Arial" panose="020B0604020202020204" pitchFamily="34" charset="0"/>
              <a:buChar char="•"/>
            </a:pPr>
            <a:endParaRPr lang="da-DK" sz="1800" dirty="0">
              <a:solidFill>
                <a:srgbClr val="000000"/>
              </a:solidFill>
              <a:latin typeface="Founders Grotesk Medium" panose="020B0603030202060203"/>
            </a:endParaRPr>
          </a:p>
          <a:p>
            <a:pPr marL="285750" indent="-285750" algn="l" fontAlgn="base">
              <a:spcBef>
                <a:spcPts val="0"/>
              </a:spcBef>
              <a:buClr>
                <a:srgbClr val="84009D"/>
              </a:buClr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00000"/>
                </a:solidFill>
                <a:latin typeface="Founders Grotesk Medium" panose="020B0603030202060203"/>
              </a:rPr>
              <a:t>Hvilke overvejelser giver jeres evaluering anledning til i forhold til de kommende indsatser og den strategiske tilgang ?</a:t>
            </a:r>
          </a:p>
          <a:p>
            <a:pPr marL="285750" indent="-285750" algn="l" fontAlgn="base">
              <a:spcBef>
                <a:spcPts val="0"/>
              </a:spcBef>
              <a:buClr>
                <a:srgbClr val="84009D"/>
              </a:buClr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00000"/>
                </a:solidFill>
                <a:latin typeface="Founders Grotesk Medium" panose="020B0603030202060203"/>
              </a:rPr>
              <a:t>Overvej, hvordan I kan involvere resten af personalet i refleksionerne?</a:t>
            </a:r>
          </a:p>
          <a:p>
            <a:pPr marL="285750" indent="-285750" algn="l" fontAlgn="base">
              <a:spcBef>
                <a:spcPts val="0"/>
              </a:spcBef>
              <a:buClr>
                <a:srgbClr val="84009D"/>
              </a:buClr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00000"/>
                </a:solidFill>
                <a:latin typeface="Founders Grotesk Medium" panose="020B0603030202060203"/>
              </a:rPr>
              <a:t>Skal I arbejde videre med det samme vidensområde som nu, for at nå helt i mål? Eller er I klar til at finde et nyt område, I skal sætte ind på?</a:t>
            </a:r>
          </a:p>
          <a:p>
            <a:pPr algn="l">
              <a:spcBef>
                <a:spcPts val="0"/>
              </a:spcBef>
            </a:pPr>
            <a:br>
              <a:rPr lang="da-DK" sz="2000" dirty="0">
                <a:latin typeface="Founders Grotesk Medium" panose="020B0603030202060203"/>
              </a:rPr>
            </a:br>
            <a:endParaRPr lang="da-DK" sz="2000" dirty="0">
              <a:latin typeface="Founders Grotesk Medium" panose="020B0603030202060203"/>
            </a:endParaRPr>
          </a:p>
          <a:p>
            <a:pPr algn="l">
              <a:spcBef>
                <a:spcPts val="0"/>
              </a:spcBef>
            </a:pPr>
            <a:endParaRPr lang="da-DK" sz="2000" dirty="0">
              <a:solidFill>
                <a:srgbClr val="000000"/>
              </a:solidFill>
              <a:latin typeface="Founders Grotesk Medium" panose="020B0603030202060203"/>
            </a:endParaRPr>
          </a:p>
          <a:p>
            <a:pPr algn="l">
              <a:spcBef>
                <a:spcPts val="0"/>
              </a:spcBef>
            </a:pPr>
            <a:endParaRPr lang="da-DK" sz="2000" dirty="0">
              <a:solidFill>
                <a:srgbClr val="000000"/>
              </a:solidFill>
              <a:latin typeface="Founders Grotesk Medium" panose="020B0603030202060203"/>
            </a:endParaRPr>
          </a:p>
          <a:p>
            <a:pPr algn="l">
              <a:spcBef>
                <a:spcPts val="0"/>
              </a:spcBef>
            </a:pPr>
            <a:endParaRPr lang="da-DK" sz="2000" dirty="0">
              <a:solidFill>
                <a:srgbClr val="000000"/>
              </a:solidFill>
              <a:latin typeface="Founders Grotesk Medium" panose="020B0603030202060203"/>
            </a:endParaRPr>
          </a:p>
          <a:p>
            <a:pPr algn="l">
              <a:spcBef>
                <a:spcPts val="0"/>
              </a:spcBef>
            </a:pPr>
            <a:r>
              <a:rPr lang="da-DK" sz="2000" dirty="0">
                <a:solidFill>
                  <a:srgbClr val="000000"/>
                </a:solidFill>
                <a:latin typeface="Founders Grotesk Medium" panose="020B0603030202060203"/>
              </a:rPr>
              <a:t>Hvis I vil arbejde videre med samme vidensområde kan I måske finde ny inspiration under ‘Viden’ til nye indsatser eller andre anbefalinger I vil arbejde med. Hvis I føler, I er nået i mål med jeres indsatser, er det tid til at tage fat i ‘Overblik’ igen og finde jeres skoles næste, bedste skridt ved at vælge et nyt vidensområde at arbejde med.</a:t>
            </a:r>
            <a:endParaRPr lang="da-DK" sz="2000" dirty="0">
              <a:latin typeface="Founders Grotesk Medium" panose="020B0603030202060203"/>
            </a:endParaRPr>
          </a:p>
          <a:p>
            <a:pPr algn="l">
              <a:spcBef>
                <a:spcPts val="0"/>
              </a:spcBef>
            </a:pPr>
            <a:br>
              <a:rPr lang="da-DK" sz="2000" dirty="0">
                <a:latin typeface="Founders Grotesk Medium" panose="020B0603030202060203"/>
              </a:rPr>
            </a:br>
            <a:r>
              <a:rPr lang="da-DK" sz="2000" dirty="0">
                <a:solidFill>
                  <a:srgbClr val="000000"/>
                </a:solidFill>
                <a:latin typeface="Founders Grotesk Medium" panose="020B0603030202060203"/>
              </a:rPr>
              <a:t>God fornøjelse med arbejdet!</a:t>
            </a:r>
            <a:endParaRPr lang="da-DK" sz="2000" dirty="0">
              <a:latin typeface="Founders Grotesk Medium" panose="020B0603030202060203"/>
            </a:endParaRPr>
          </a:p>
          <a:p>
            <a:br>
              <a:rPr lang="da-DK" sz="1800" dirty="0"/>
            </a:br>
            <a:endParaRPr lang="da-DK" sz="969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D287E4F-BAD5-49A5-AECC-5EE1AE5895E0}"/>
              </a:ext>
            </a:extLst>
          </p:cNvPr>
          <p:cNvSpPr txBox="1"/>
          <p:nvPr/>
        </p:nvSpPr>
        <p:spPr>
          <a:xfrm>
            <a:off x="9493158" y="6439343"/>
            <a:ext cx="412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latin typeface="Founders Grotesk" panose="020B0603030202060203"/>
              </a:rPr>
              <a:t>6</a:t>
            </a:r>
          </a:p>
        </p:txBody>
      </p:sp>
      <p:pic>
        <p:nvPicPr>
          <p:cNvPr id="10" name="Billede 9" descr="Et billede, der indeholder ur&#10;&#10;Automatisk genereret beskrivelse">
            <a:extLst>
              <a:ext uri="{FF2B5EF4-FFF2-40B4-BE49-F238E27FC236}">
                <a16:creationId xmlns:a16="http://schemas.microsoft.com/office/drawing/2014/main" id="{2FF9AB24-0D8C-49BF-BF34-1FF1AC671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229" y="1417064"/>
            <a:ext cx="872711" cy="656935"/>
          </a:xfrm>
          <a:prstGeom prst="rect">
            <a:avLst/>
          </a:prstGeom>
        </p:spPr>
      </p:pic>
      <p:pic>
        <p:nvPicPr>
          <p:cNvPr id="5" name="Billede 4" descr="Et billede, der indeholder tegning, skilt&#10;&#10;Automatisk genereret beskrivelse">
            <a:extLst>
              <a:ext uri="{FF2B5EF4-FFF2-40B4-BE49-F238E27FC236}">
                <a16:creationId xmlns:a16="http://schemas.microsoft.com/office/drawing/2014/main" id="{6211E7E4-5E8B-45E5-BDF0-939361CCA5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296" y="4205114"/>
            <a:ext cx="800982" cy="86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51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2387</TotalTime>
  <Words>388</Words>
  <Application>Microsoft Office PowerPoint</Application>
  <PresentationFormat>A4-papir (210 x 297 mm)</PresentationFormat>
  <Paragraphs>75</Paragraphs>
  <Slides>6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Founders Grotesk</vt:lpstr>
      <vt:lpstr>Founders Grotesk Bold</vt:lpstr>
      <vt:lpstr>Founders Grotesk Bold</vt:lpstr>
      <vt:lpstr>Founders Grotesk Medium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Microsoft Office-bruger</dc:creator>
  <cp:lastModifiedBy>Stine Gry Staal Steffensen</cp:lastModifiedBy>
  <cp:revision>48</cp:revision>
  <cp:lastPrinted>2019-03-15T13:09:37Z</cp:lastPrinted>
  <dcterms:created xsi:type="dcterms:W3CDTF">2019-03-14T08:31:50Z</dcterms:created>
  <dcterms:modified xsi:type="dcterms:W3CDTF">2020-05-27T12:10:32Z</dcterms:modified>
</cp:coreProperties>
</file>